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_rels/.rels" ContentType="application/vnd.openxmlformats-package.relationships+xml"/>
  <Override PartName="/ppt/notesSlides/_rels/notesSlide10.xml.rels" ContentType="application/vnd.openxmlformats-package.relationships+xml"/>
  <Override PartName="/ppt/notesSlides/_rels/notesSlide9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jpeg" ContentType="image/jpe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6858000"/>
  <p:notesSz cx="7099300" cy="102346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9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D94A336A-6A76-4171-B7C0-89CAC62458BD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2CEF3DF2-9E2B-4E8D-BE97-E5FB9E4C4C2C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492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DBFB5F59-97B9-4C35-95F1-C967AE459B95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&lt;Foliennummer&gt;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endParaRPr b="0" lang="de-DE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25232FFB-BA26-4DDA-9C10-430C9BB0479C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</p:txBody>
      </p:sp>
      <p:sp>
        <p:nvSpPr>
          <p:cNvPr id="178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C3481284-E451-4D0A-B6E7-EBAAD1904122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492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1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3440C6F1-2055-4DB1-88CD-468AA03734FD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492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7581F1B1-6D0F-4EDA-89EF-1963AF4A7DA5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87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BB554194-E507-4D98-855B-A4E0658CE714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5280">
              <a:lnSpc>
                <a:spcPct val="100000"/>
              </a:lnSpc>
              <a:spcBef>
                <a:spcPts val="360"/>
              </a:spcBef>
            </a:pPr>
            <a:r>
              <a:rPr b="0" lang="de-DE" sz="2000" spc="-1" strike="noStrike">
                <a:latin typeface="Arial"/>
              </a:rPr>
              <a:t>Mehaira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268EA21E-1595-4C9D-BCB2-E446DA9AC6B4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pPr marL="216000" indent="-214920">
              <a:lnSpc>
                <a:spcPct val="100000"/>
              </a:lnSpc>
            </a:pPr>
            <a:r>
              <a:rPr b="0" lang="de-DE" sz="2000" spc="-1" strike="noStrike">
                <a:latin typeface="Arial"/>
              </a:rPr>
              <a:t>Romeo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93" name="CustomShape 3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43548D43-63E7-43B0-B9DF-D67F2B54DF9F}" type="slidenum">
              <a:rPr b="0" lang="de-DE" sz="1300" spc="-1" strike="noStrike">
                <a:solidFill>
                  <a:srgbClr val="000000"/>
                </a:solidFill>
                <a:latin typeface="Times New Roman"/>
                <a:ea typeface="+mn-ea"/>
              </a:rPr>
              <a:t>&lt;Foliennummer&gt;</a:t>
            </a:fld>
            <a:endParaRPr b="0" lang="de-DE" sz="13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4021200" y="9721800"/>
            <a:ext cx="3075120" cy="50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49680" bIns="49680" anchor="b">
            <a:noAutofit/>
          </a:bodyPr>
          <a:p>
            <a:pPr algn="r">
              <a:lnSpc>
                <a:spcPct val="100000"/>
              </a:lnSpc>
            </a:pPr>
            <a:fld id="{6C2148CC-B29F-403E-A7DC-13D197DE7087}" type="slidenum">
              <a:rPr b="0" lang="de-DE" sz="1300" spc="-1" strike="noStrike">
                <a:solidFill>
                  <a:srgbClr val="000000"/>
                </a:solidFill>
                <a:latin typeface="Times New Roman"/>
              </a:rPr>
              <a:t>&lt;Foliennummer&gt;</a:t>
            </a:fld>
            <a:endParaRPr b="0" lang="de-DE" sz="13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ldImg"/>
          </p:nvPr>
        </p:nvSpPr>
        <p:spPr>
          <a:xfrm>
            <a:off x="992160" y="768240"/>
            <a:ext cx="5113440" cy="3835440"/>
          </a:xfrm>
          <a:prstGeom prst="rect">
            <a:avLst/>
          </a:prstGeom>
        </p:spPr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709560" y="4861080"/>
            <a:ext cx="5678640" cy="4604040"/>
          </a:xfrm>
          <a:prstGeom prst="rect">
            <a:avLst/>
          </a:prstGeom>
        </p:spPr>
        <p:txBody>
          <a:bodyPr lIns="99000" rIns="99000" tIns="49680" bIns="49680">
            <a:noAutofit/>
          </a:bodyPr>
          <a:p>
            <a:endParaRPr b="0" lang="de-DE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9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Line 7"/>
          <p:cNvSpPr/>
          <p:nvPr/>
        </p:nvSpPr>
        <p:spPr>
          <a:xfrm>
            <a:off x="684000" y="6165720"/>
            <a:ext cx="7775640" cy="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/>
          <p:cNvSpPr/>
          <p:nvPr/>
        </p:nvSpPr>
        <p:spPr>
          <a:xfrm>
            <a:off x="7032960" y="6234120"/>
            <a:ext cx="21060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fld id="{5970FC31-6158-4691-91BC-003B54A3CA86}" type="slidenum">
              <a:rPr b="0" lang="de-DE" sz="2000" spc="-1" strike="noStrike">
                <a:solidFill>
                  <a:srgbClr val="ffffff"/>
                </a:solidFill>
                <a:latin typeface="Arial"/>
                <a:ea typeface="DejaVu Sans"/>
              </a:rPr>
              <a:t>&lt;Foliennummer&gt;</a:t>
            </a:fld>
            <a:endParaRPr b="0" lang="de-DE" sz="2000" spc="-1" strike="noStrike">
              <a:latin typeface="Arial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8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/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2" name="Line 7"/>
          <p:cNvSpPr/>
          <p:nvPr/>
        </p:nvSpPr>
        <p:spPr>
          <a:xfrm>
            <a:off x="684000" y="6165720"/>
            <a:ext cx="7775640" cy="0"/>
          </a:xfrm>
          <a:prstGeom prst="line">
            <a:avLst/>
          </a:prstGeom>
          <a:ln w="9360">
            <a:solidFill>
              <a:schemeClr val="tx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8"/>
          <p:cNvSpPr/>
          <p:nvPr/>
        </p:nvSpPr>
        <p:spPr>
          <a:xfrm>
            <a:off x="7032960" y="6234120"/>
            <a:ext cx="2106000" cy="39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fld id="{C5D7B0B0-4945-424C-8D13-DA30D03D9B3D}" type="slidenum">
              <a:rPr b="0" lang="de-DE" sz="2000" spc="-1" strike="noStrike">
                <a:solidFill>
                  <a:srgbClr val="ffffff"/>
                </a:solidFill>
                <a:latin typeface="Arial"/>
                <a:ea typeface="DejaVu Sans"/>
              </a:rPr>
              <a:t>1</a:t>
            </a:fld>
            <a:endParaRPr b="0" lang="de-DE" sz="2000" spc="-1" strike="noStrike">
              <a:latin typeface="Arial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2001600" y="3528000"/>
            <a:ext cx="5269320" cy="117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de-DE" sz="2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Anwendung auf Keras-Model</a:t>
            </a:r>
            <a:endParaRPr b="0" lang="de-DE" sz="2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71960" y="5544000"/>
            <a:ext cx="639936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de-DE" sz="2000" spc="-1" strike="noStrike" cap="all">
                <a:solidFill>
                  <a:srgbClr val="ffffff"/>
                </a:solidFill>
                <a:latin typeface="Century Gothic"/>
                <a:ea typeface="DejaVu Sans"/>
              </a:rPr>
              <a:t>Romeo L. Kamgo C.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053000" y="1563840"/>
            <a:ext cx="6712200" cy="18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20000"/>
              </a:lnSpc>
              <a:spcBef>
                <a:spcPts val="799"/>
              </a:spcBef>
            </a:pPr>
            <a:r>
              <a:rPr b="1" lang="de-DE" sz="4000" spc="-1" strike="noStrike">
                <a:solidFill>
                  <a:srgbClr val="ebebeb"/>
                </a:solidFill>
                <a:latin typeface="Arial"/>
                <a:ea typeface="DejaVu Sans"/>
              </a:rPr>
              <a:t>Vortrag</a:t>
            </a:r>
            <a:br/>
            <a:r>
              <a:rPr b="1" lang="de-DE" sz="2800" spc="-1" strike="noStrike">
                <a:solidFill>
                  <a:srgbClr val="ebebeb"/>
                </a:solidFill>
                <a:latin typeface="Arial"/>
                <a:ea typeface="DejaVu Sans"/>
              </a:rPr>
              <a:t>Optimierung vom Model durch TensorRt</a:t>
            </a:r>
            <a:endParaRPr b="0" lang="de-DE" sz="2800" spc="-1" strike="noStrike">
              <a:latin typeface="Arial"/>
            </a:endParaRPr>
          </a:p>
        </p:txBody>
      </p:sp>
      <p:sp>
        <p:nvSpPr>
          <p:cNvPr id="101" name="CustomShape 4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0345364-EFDA-49CE-91D6-30D231D8479D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827640" y="1377360"/>
            <a:ext cx="671004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343080" indent="-341640" algn="ctr">
              <a:lnSpc>
                <a:spcPct val="100000"/>
              </a:lnSpc>
              <a:spcBef>
                <a:spcPts val="1001"/>
              </a:spcBef>
            </a:pPr>
            <a:endParaRPr b="0" lang="de-DE" sz="1800" spc="-1" strike="noStrike">
              <a:latin typeface="Arial"/>
            </a:endParaRPr>
          </a:p>
          <a:p>
            <a:pPr marL="343080" indent="-341640" algn="ctr">
              <a:lnSpc>
                <a:spcPct val="100000"/>
              </a:lnSpc>
              <a:spcBef>
                <a:spcPts val="1001"/>
              </a:spcBef>
            </a:pPr>
            <a:endParaRPr b="0" lang="de-DE" sz="1800" spc="-1" strike="noStrike">
              <a:latin typeface="Arial"/>
            </a:endParaRPr>
          </a:p>
          <a:p>
            <a:pPr marL="343080" indent="-341640" algn="ctr">
              <a:lnSpc>
                <a:spcPct val="100000"/>
              </a:lnSpc>
              <a:spcBef>
                <a:spcPts val="1001"/>
              </a:spcBef>
            </a:pPr>
            <a:r>
              <a:rPr b="0" lang="de-DE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Vielen Dank</a:t>
            </a:r>
            <a:endParaRPr b="0" lang="de-DE" sz="4000" spc="-1" strike="noStrike">
              <a:latin typeface="Arial"/>
            </a:endParaRPr>
          </a:p>
          <a:p>
            <a:pPr marL="343080" indent="-341640" algn="ctr">
              <a:lnSpc>
                <a:spcPct val="100000"/>
              </a:lnSpc>
              <a:spcBef>
                <a:spcPts val="1001"/>
              </a:spcBef>
            </a:pPr>
            <a:r>
              <a:rPr b="0" lang="de-DE" sz="4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für Ihre Aufmerksamkeit!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8C0A573-A2E8-4071-A7BA-FFE2981FF9BA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9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3"/>
          <p:cNvSpPr/>
          <p:nvPr/>
        </p:nvSpPr>
        <p:spPr>
          <a:xfrm>
            <a:off x="4570920" y="0"/>
            <a:ext cx="457200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6" name="CustomShape 5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6F583EB-8C38-48B1-88DB-10FBD9C94CD7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07" name="CustomShape 6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Gliederung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08" name="CustomShape 7"/>
          <p:cNvSpPr/>
          <p:nvPr/>
        </p:nvSpPr>
        <p:spPr>
          <a:xfrm>
            <a:off x="4392000" y="1766520"/>
            <a:ext cx="4123440" cy="442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Wie funktionert die Optimierung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1e5155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3"/>
          <p:cNvSpPr/>
          <p:nvPr/>
        </p:nvSpPr>
        <p:spPr>
          <a:xfrm>
            <a:off x="4570920" y="0"/>
            <a:ext cx="457200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3" name="CustomShape 5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FB3BDD3-F8D0-478D-860F-7270A8696EC7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2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14" name="CustomShape 6"/>
          <p:cNvSpPr/>
          <p:nvPr/>
        </p:nvSpPr>
        <p:spPr>
          <a:xfrm>
            <a:off x="484560" y="452880"/>
            <a:ext cx="7053840" cy="84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Was ist Tens</a:t>
            </a:r>
            <a:r>
              <a:rPr b="0" lang="de-DE" sz="4200" spc="-1" strike="noStrike">
                <a:solidFill>
                  <a:srgbClr val="28471f"/>
                </a:solidFill>
                <a:latin typeface="Century Gothic"/>
                <a:ea typeface="DejaVu Sans"/>
              </a:rPr>
              <a:t>orRT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15" name="CustomShape 7"/>
          <p:cNvSpPr/>
          <p:nvPr/>
        </p:nvSpPr>
        <p:spPr>
          <a:xfrm>
            <a:off x="288000" y="1440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3957840" y="1152360"/>
            <a:ext cx="5113440" cy="3189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3"/>
          <p:cNvSpPr/>
          <p:nvPr/>
        </p:nvSpPr>
        <p:spPr>
          <a:xfrm>
            <a:off x="4570920" y="0"/>
            <a:ext cx="457200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1" name="CustomShape 5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406AB61-C769-480D-B466-A6F2DC266ACE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3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22" name="CustomShape 6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wird die 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Optimierung </a:t>
            </a: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durchgeführt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23" name="CustomShape 7"/>
          <p:cNvSpPr/>
          <p:nvPr/>
        </p:nvSpPr>
        <p:spPr>
          <a:xfrm>
            <a:off x="432000" y="2232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2"/>
          <a:stretch/>
        </p:blipFill>
        <p:spPr>
          <a:xfrm>
            <a:off x="4248000" y="1852560"/>
            <a:ext cx="4556160" cy="739080"/>
          </a:xfrm>
          <a:prstGeom prst="rect">
            <a:avLst/>
          </a:prstGeom>
          <a:ln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2736000" y="3168000"/>
            <a:ext cx="6057000" cy="703800"/>
          </a:xfrm>
          <a:prstGeom prst="rect">
            <a:avLst/>
          </a:prstGeom>
          <a:ln>
            <a:noFill/>
          </a:ln>
        </p:spPr>
      </p:pic>
      <p:sp>
        <p:nvSpPr>
          <p:cNvPr id="126" name="CustomShape 8"/>
          <p:cNvSpPr/>
          <p:nvPr/>
        </p:nvSpPr>
        <p:spPr>
          <a:xfrm>
            <a:off x="4318560" y="2660040"/>
            <a:ext cx="453708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Optimierung eines gespeicherten Models</a:t>
            </a:r>
            <a:r>
              <a:rPr b="0" lang="de-DE" sz="1800" spc="-1" strike="noStrike" baseline="33000">
                <a:solidFill>
                  <a:srgbClr val="000000"/>
                </a:solidFill>
                <a:latin typeface="Arial"/>
                <a:ea typeface="DejaVu Sans"/>
              </a:rPr>
              <a:t>1</a:t>
            </a: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[1]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7" name="CustomShape 9"/>
          <p:cNvSpPr/>
          <p:nvPr/>
        </p:nvSpPr>
        <p:spPr>
          <a:xfrm>
            <a:off x="4188240" y="3973680"/>
            <a:ext cx="36255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Optimierung eines checkpoints</a:t>
            </a:r>
            <a:r>
              <a:rPr b="0" lang="de-DE" sz="1800" spc="-1" strike="noStrike" baseline="33000">
                <a:solidFill>
                  <a:srgbClr val="000000"/>
                </a:solidFill>
                <a:latin typeface="Arial"/>
                <a:ea typeface="DejaVu Sans"/>
              </a:rPr>
              <a:t>2</a:t>
            </a: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[1]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128" name="CustomShape 10"/>
          <p:cNvSpPr/>
          <p:nvPr/>
        </p:nvSpPr>
        <p:spPr>
          <a:xfrm>
            <a:off x="1080000" y="6336000"/>
            <a:ext cx="418068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ffffff"/>
                </a:solidFill>
                <a:latin typeface="Arial"/>
                <a:ea typeface="DejaVu Sans"/>
              </a:rPr>
              <a:t>1:Compiliertes Model, das bereit zur Anwendung</a:t>
            </a:r>
            <a:r>
              <a:rPr b="0" lang="de-DE" sz="1000" spc="-1" strike="noStrike">
                <a:solidFill>
                  <a:srgbClr val="000000"/>
                </a:solidFill>
                <a:latin typeface="Arial"/>
                <a:ea typeface="DejaVu Sans"/>
              </a:rPr>
              <a:t> gebracht werden kann</a:t>
            </a:r>
            <a:endParaRPr b="0" lang="de-DE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000000"/>
                </a:solidFill>
                <a:latin typeface="Arial"/>
                <a:ea typeface="DejaVu Sans"/>
              </a:rPr>
              <a:t>2: Checkpoint: enthielt nur Variable des Models.</a:t>
            </a:r>
            <a:endParaRPr b="0" lang="de-DE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3"/>
          <p:cNvSpPr/>
          <p:nvPr/>
        </p:nvSpPr>
        <p:spPr>
          <a:xfrm>
            <a:off x="4032000" y="0"/>
            <a:ext cx="511092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3" name="CustomShape 5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1B7243E-BD75-4A21-9C7B-19EFAE617ED4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4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ffffff"/>
                </a:solidFill>
                <a:latin typeface="Century Gothic"/>
                <a:ea typeface="DejaVu Sans"/>
              </a:rPr>
              <a:t>Optimierung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soperationen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35" name="CustomShape 7"/>
          <p:cNvSpPr/>
          <p:nvPr/>
        </p:nvSpPr>
        <p:spPr>
          <a:xfrm>
            <a:off x="432000" y="2232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36" name="CustomShape 8"/>
          <p:cNvSpPr/>
          <p:nvPr/>
        </p:nvSpPr>
        <p:spPr>
          <a:xfrm>
            <a:off x="1080000" y="6336000"/>
            <a:ext cx="418068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000000"/>
                </a:solidFill>
                <a:latin typeface="Arial"/>
                <a:ea typeface="DejaVu Sans"/>
              </a:rPr>
              <a:t>1:Compiliertes Model, das bereit zur Anwendung gebracht werden kann</a:t>
            </a:r>
            <a:endParaRPr b="0" lang="de-DE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000" spc="-1" strike="noStrike">
                <a:solidFill>
                  <a:srgbClr val="000000"/>
                </a:solidFill>
                <a:latin typeface="Arial"/>
                <a:ea typeface="DejaVu Sans"/>
              </a:rPr>
              <a:t>2: Checkpoint: enthielt nur Variable des Models.</a:t>
            </a:r>
            <a:endParaRPr b="0" lang="de-DE" sz="1000" spc="-1" strike="noStrike">
              <a:latin typeface="Arial"/>
            </a:endParaRPr>
          </a:p>
        </p:txBody>
      </p:sp>
      <p:sp>
        <p:nvSpPr>
          <p:cNvPr id="137" name="CustomShape 9"/>
          <p:cNvSpPr/>
          <p:nvPr/>
        </p:nvSpPr>
        <p:spPr>
          <a:xfrm>
            <a:off x="4608000" y="1512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Die Nicht benutzte Schichten und Ausgabe Schichten werden gelöscht. 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Die Vereinigung von Schichten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Horizontale Vereinigung von Schichten.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3"/>
          <p:cNvSpPr/>
          <p:nvPr/>
        </p:nvSpPr>
        <p:spPr>
          <a:xfrm>
            <a:off x="4164480" y="0"/>
            <a:ext cx="497844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484560" y="6381720"/>
            <a:ext cx="289332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6"/>
          <p:cNvSpPr/>
          <p:nvPr/>
        </p:nvSpPr>
        <p:spPr>
          <a:xfrm>
            <a:off x="6564960" y="6381720"/>
            <a:ext cx="20912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7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8197F88-40FC-4A85-9725-3A616A0ADA69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5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45" name="CustomShape 8"/>
          <p:cNvSpPr/>
          <p:nvPr/>
        </p:nvSpPr>
        <p:spPr>
          <a:xfrm>
            <a:off x="377640" y="454320"/>
            <a:ext cx="7053840" cy="76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Demo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46" name="CustomShape 9"/>
          <p:cNvSpPr/>
          <p:nvPr/>
        </p:nvSpPr>
        <p:spPr>
          <a:xfrm>
            <a:off x="288000" y="1440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47" name="CustomShape 10"/>
          <p:cNvSpPr/>
          <p:nvPr/>
        </p:nvSpPr>
        <p:spPr>
          <a:xfrm>
            <a:off x="4608000" y="1656000"/>
            <a:ext cx="3382920" cy="251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Keras-Model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Umwandlung von Keras-Model auf Tensorflow-Model bzw. TensortRT-Model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84560" y="452880"/>
            <a:ext cx="31226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Demo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49" name="CustomShape 2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3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4"/>
          <p:cNvSpPr/>
          <p:nvPr/>
        </p:nvSpPr>
        <p:spPr>
          <a:xfrm>
            <a:off x="4570920" y="0"/>
            <a:ext cx="457200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2" name="CustomShape 5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3" name="CustomShape 6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32032DA-4E8B-42A3-8213-3409345ED0C3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7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54" name="CustomShape 7"/>
          <p:cNvSpPr/>
          <p:nvPr/>
        </p:nvSpPr>
        <p:spPr>
          <a:xfrm>
            <a:off x="4680000" y="1797120"/>
            <a:ext cx="3420720" cy="201780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8"/>
          <p:cNvSpPr/>
          <p:nvPr/>
        </p:nvSpPr>
        <p:spPr>
          <a:xfrm>
            <a:off x="288000" y="1584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3745440" y="0"/>
            <a:ext cx="418320" cy="370836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 rot="16200000">
            <a:off x="980280" y="2926080"/>
            <a:ext cx="6856560" cy="100692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3"/>
          <p:cNvSpPr/>
          <p:nvPr/>
        </p:nvSpPr>
        <p:spPr>
          <a:xfrm>
            <a:off x="4570920" y="0"/>
            <a:ext cx="4572000" cy="6856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4"/>
          <p:cNvSpPr/>
          <p:nvPr/>
        </p:nvSpPr>
        <p:spPr>
          <a:xfrm>
            <a:off x="7831800" y="0"/>
            <a:ext cx="513000" cy="11415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0" name="CustomShape 5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F3DBAB3-73B5-47BB-9BC7-314628F42809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7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61" name="CustomShape 6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Zusammenfa</a:t>
            </a:r>
            <a:r>
              <a:rPr b="0" lang="de-DE" sz="4200" spc="-1" strike="noStrike">
                <a:solidFill>
                  <a:srgbClr val="5f9c9d"/>
                </a:solidFill>
                <a:latin typeface="Century Gothic"/>
                <a:ea typeface="DejaVu Sans"/>
              </a:rPr>
              <a:t>ssung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484560" y="2053080"/>
            <a:ext cx="312228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8"/>
          <p:cNvSpPr/>
          <p:nvPr/>
        </p:nvSpPr>
        <p:spPr>
          <a:xfrm>
            <a:off x="288000" y="1584000"/>
            <a:ext cx="3382920" cy="367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Wie lauf die Optimierung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Demo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Zusammenfassung</a:t>
            </a: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Referenzen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64" name="CustomShape 9"/>
          <p:cNvSpPr/>
          <p:nvPr/>
        </p:nvSpPr>
        <p:spPr>
          <a:xfrm>
            <a:off x="4608000" y="1656000"/>
            <a:ext cx="3382920" cy="331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Was ist TensorRT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  <a:p>
            <a:pPr marL="343080" indent="-3416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de-DE" sz="2000" spc="-1" strike="noStrike">
                <a:solidFill>
                  <a:srgbClr val="000000"/>
                </a:solidFill>
                <a:latin typeface="Century Gothic"/>
                <a:ea typeface="DejaVu Sans"/>
              </a:rPr>
              <a:t>Transformation und Optimierung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de-DE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DejaVu Sans"/>
              </a:rPr>
              <a:t>Referenzen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28360" y="1331280"/>
            <a:ext cx="6710040" cy="419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de-DE" sz="2000" spc="-1" strike="noStrike">
                <a:solidFill>
                  <a:srgbClr val="ffffff"/>
                </a:solidFill>
                <a:latin typeface="Century Gothic"/>
                <a:ea typeface="DejaVu Sans"/>
              </a:rPr>
              <a:t>[1] TensorFlow-TensorRT-User-Guide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960F2A4-B285-41D1-82AE-A279D416D121}" type="slidenum">
              <a:rPr b="0" lang="de-DE" sz="28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9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160</TotalTime>
  <Application>LibreOffice/6.2.7.1$Linux_X86_64 LibreOffice_project/20$Build-1</Application>
  <Words>269</Words>
  <Paragraphs>108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1601-01-01T00:00:00Z</dcterms:created>
  <dc:creator>Mehira Elfateh</dc:creator>
  <dc:description/>
  <dc:language>de-DE</dc:language>
  <cp:lastModifiedBy/>
  <dcterms:modified xsi:type="dcterms:W3CDTF">2019-11-07T11:31:46Z</dcterms:modified>
  <cp:revision>77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